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9"/>
  </p:notesMasterIdLst>
  <p:handoutMasterIdLst>
    <p:handoutMasterId r:id="rId10"/>
  </p:handoutMasterIdLst>
  <p:sldIdLst>
    <p:sldId id="258" r:id="rId2"/>
    <p:sldId id="322" r:id="rId3"/>
    <p:sldId id="324" r:id="rId4"/>
    <p:sldId id="323" r:id="rId5"/>
    <p:sldId id="321" r:id="rId6"/>
    <p:sldId id="326" r:id="rId7"/>
    <p:sldId id="325" r:id="rId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7C80"/>
    <a:srgbClr val="FF5050"/>
    <a:srgbClr val="FF6600"/>
    <a:srgbClr val="BEC637"/>
    <a:srgbClr val="C8D139"/>
    <a:srgbClr val="00A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12"/>
    <p:restoredTop sz="80442"/>
  </p:normalViewPr>
  <p:slideViewPr>
    <p:cSldViewPr snapToGrid="0" snapToObjects="1">
      <p:cViewPr>
        <p:scale>
          <a:sx n="50" d="100"/>
          <a:sy n="50" d="100"/>
        </p:scale>
        <p:origin x="-1014" y="-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51" d="100"/>
          <a:sy n="51" d="100"/>
        </p:scale>
        <p:origin x="-2668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B9BB8-6AA7-497C-AEEA-614534A509FC}" type="datetimeFigureOut">
              <a:rPr lang="en-US" smtClean="0"/>
              <a:t>9/10/2022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7FC1E-1D9C-40F2-A5E5-C3523C812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821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072493-86C1-284B-908A-FD230E340C3A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BD92324-2899-8447-ABEA-956048AE4D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98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83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252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747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97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38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44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46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9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2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46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78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918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AE499-ECB5-424C-B93F-5AEF3EF65C86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9FD0991-F32B-D442-922A-5B16C0C9E99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641480" y="6321625"/>
            <a:ext cx="1316748" cy="43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7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7661E1-B247-3E45-9545-D9E1DD850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9447" y="622300"/>
            <a:ext cx="8597553" cy="4572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LCR Visioning</a:t>
            </a:r>
            <a:br>
              <a:rPr lang="en-US" sz="6000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Report to Congregation</a:t>
            </a:r>
            <a:br>
              <a:rPr lang="en-US" b="1" dirty="0" smtClean="0"/>
            </a:br>
            <a:r>
              <a:rPr lang="en-US" b="1" dirty="0" smtClean="0"/>
              <a:t>September 11, 2022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84150"/>
            <a:ext cx="3215970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" name="Group 3"/>
          <p:cNvGrpSpPr/>
          <p:nvPr/>
        </p:nvGrpSpPr>
        <p:grpSpPr>
          <a:xfrm>
            <a:off x="10062496" y="265723"/>
            <a:ext cx="1968500" cy="1417782"/>
            <a:chOff x="7023048" y="322118"/>
            <a:chExt cx="4559352" cy="3647482"/>
          </a:xfrm>
        </p:grpSpPr>
        <p:pic>
          <p:nvPicPr>
            <p:cNvPr id="5" name="Content Placeholder 3" descr="Diagram&#10;&#10;Description automatically generated">
              <a:extLst>
                <a:ext uri="{FF2B5EF4-FFF2-40B4-BE49-F238E27FC236}">
                  <a16:creationId xmlns:a16="http://schemas.microsoft.com/office/drawing/2014/main" xmlns="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3048" y="322118"/>
              <a:ext cx="4559352" cy="3647482"/>
            </a:xfrm>
            <a:prstGeom prst="rect">
              <a:avLst/>
            </a:prstGeom>
            <a:noFill/>
          </p:spPr>
        </p:pic>
        <p:sp>
          <p:nvSpPr>
            <p:cNvPr id="6" name="Rounded Rectangle 5"/>
            <p:cNvSpPr/>
            <p:nvPr/>
          </p:nvSpPr>
          <p:spPr>
            <a:xfrm rot="3120000">
              <a:off x="7627750" y="2316357"/>
              <a:ext cx="1456938" cy="457200"/>
            </a:xfrm>
            <a:prstGeom prst="roundRect">
              <a:avLst/>
            </a:prstGeom>
            <a:solidFill>
              <a:srgbClr val="BEC637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 rot="-2520000">
              <a:off x="9499600" y="2485551"/>
              <a:ext cx="1193800" cy="464943"/>
            </a:xfrm>
            <a:prstGeom prst="roundRect">
              <a:avLst/>
            </a:prstGeom>
            <a:solidFill>
              <a:srgbClr val="FF99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3235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939"/>
            <a:ext cx="10020300" cy="1143000"/>
          </a:xfrm>
        </p:spPr>
        <p:txBody>
          <a:bodyPr/>
          <a:lstStyle/>
          <a:p>
            <a:r>
              <a:rPr lang="en-US" b="1" i="1" u="sng" dirty="0" smtClean="0"/>
              <a:t>What We’ve Accomplished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2" y="1150939"/>
            <a:ext cx="10915647" cy="5196859"/>
          </a:xfrm>
        </p:spPr>
        <p:txBody>
          <a:bodyPr>
            <a:normAutofit lnSpcReduction="10000"/>
          </a:bodyPr>
          <a:lstStyle/>
          <a:p>
            <a:r>
              <a:rPr lang="en-US" sz="3500" b="1" dirty="0" smtClean="0"/>
              <a:t>Completed TCI Survey and Research</a:t>
            </a:r>
          </a:p>
          <a:p>
            <a:pPr lvl="1"/>
            <a:r>
              <a:rPr lang="en-US" sz="3100" dirty="0" smtClean="0"/>
              <a:t>Survey, focus groups, </a:t>
            </a:r>
            <a:r>
              <a:rPr lang="en-US" sz="3100" b="1" dirty="0" smtClean="0"/>
              <a:t>SWOT</a:t>
            </a:r>
          </a:p>
          <a:p>
            <a:r>
              <a:rPr lang="en-US" sz="3500" b="1" dirty="0" smtClean="0"/>
              <a:t>Gathered Core Values </a:t>
            </a:r>
          </a:p>
          <a:p>
            <a:pPr lvl="1"/>
            <a:r>
              <a:rPr lang="en-US" sz="3100" dirty="0" smtClean="0"/>
              <a:t>Congregational small group sessions</a:t>
            </a:r>
            <a:endParaRPr lang="en-US" sz="1900" dirty="0"/>
          </a:p>
          <a:p>
            <a:r>
              <a:rPr lang="en-US" sz="3500" b="1" dirty="0" smtClean="0"/>
              <a:t>Gathered Mission Statement Ideas</a:t>
            </a:r>
          </a:p>
          <a:p>
            <a:pPr lvl="1"/>
            <a:r>
              <a:rPr lang="en-US" sz="3100" dirty="0"/>
              <a:t>Congregational small group sessions</a:t>
            </a:r>
          </a:p>
          <a:p>
            <a:r>
              <a:rPr lang="en-US" sz="3500" b="1" dirty="0" smtClean="0"/>
              <a:t>Consolidated Small Group Session </a:t>
            </a:r>
            <a:r>
              <a:rPr lang="en-US" sz="3500" b="1" dirty="0" err="1" smtClean="0"/>
              <a:t>Learnings</a:t>
            </a:r>
            <a:endParaRPr lang="en-US" sz="3500" b="1" dirty="0" smtClean="0"/>
          </a:p>
          <a:p>
            <a:pPr lvl="1"/>
            <a:r>
              <a:rPr lang="en-US" sz="3100" dirty="0" smtClean="0"/>
              <a:t>Prepared results for input into the next step of visioning process</a:t>
            </a:r>
            <a:endParaRPr lang="en-US" sz="3100" dirty="0"/>
          </a:p>
          <a:p>
            <a:endParaRPr lang="en-US" sz="1900" dirty="0"/>
          </a:p>
        </p:txBody>
      </p:sp>
      <p:pic>
        <p:nvPicPr>
          <p:cNvPr id="6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xmlns="" id="{BF1509FC-D5DA-6849-A270-ADAF58599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1" y="96832"/>
            <a:ext cx="1809763" cy="14478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943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618"/>
            <a:ext cx="9814488" cy="1143000"/>
          </a:xfrm>
        </p:spPr>
        <p:txBody>
          <a:bodyPr>
            <a:normAutofit/>
          </a:bodyPr>
          <a:lstStyle/>
          <a:p>
            <a:pPr marL="0" indent="0"/>
            <a:r>
              <a:rPr lang="en-US" b="1" i="1" u="sng" dirty="0"/>
              <a:t>What have we learned</a:t>
            </a:r>
            <a:r>
              <a:rPr lang="en-US" b="1" i="1" u="sng" dirty="0" smtClean="0"/>
              <a:t>?</a:t>
            </a:r>
            <a:endParaRPr lang="en-US" sz="3400" b="1" i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1105"/>
            <a:ext cx="10744200" cy="4816686"/>
          </a:xfrm>
        </p:spPr>
        <p:txBody>
          <a:bodyPr>
            <a:normAutofit/>
          </a:bodyPr>
          <a:lstStyle/>
          <a:p>
            <a:pPr marL="457200" indent="-228600"/>
            <a:r>
              <a:rPr lang="en-US" sz="4400" b="1" dirty="0" smtClean="0"/>
              <a:t>Our Core Values:  </a:t>
            </a:r>
          </a:p>
          <a:p>
            <a:pPr marL="857250" lvl="1" indent="-228600"/>
            <a:r>
              <a:rPr lang="en-US" sz="3600" b="1" dirty="0" smtClean="0">
                <a:solidFill>
                  <a:schemeClr val="tx2"/>
                </a:solidFill>
              </a:rPr>
              <a:t>Community Service / Generosity </a:t>
            </a:r>
          </a:p>
          <a:p>
            <a:pPr marL="857250" lvl="1" indent="-228600"/>
            <a:r>
              <a:rPr lang="en-US" sz="3600" b="1" dirty="0" smtClean="0">
                <a:solidFill>
                  <a:schemeClr val="tx2"/>
                </a:solidFill>
              </a:rPr>
              <a:t>Freely Accepting (of all people)</a:t>
            </a:r>
          </a:p>
          <a:p>
            <a:pPr marL="857250" lvl="1" indent="-228600"/>
            <a:r>
              <a:rPr lang="en-US" sz="3600" b="1" dirty="0" smtClean="0">
                <a:solidFill>
                  <a:schemeClr val="tx2"/>
                </a:solidFill>
              </a:rPr>
              <a:t>Youth Support</a:t>
            </a:r>
          </a:p>
          <a:p>
            <a:pPr marL="857250" lvl="1" indent="-228600"/>
            <a:r>
              <a:rPr lang="en-US" sz="3600" b="1" dirty="0" smtClean="0">
                <a:solidFill>
                  <a:schemeClr val="tx2"/>
                </a:solidFill>
              </a:rPr>
              <a:t>Spiritual Accessibility / </a:t>
            </a:r>
            <a:r>
              <a:rPr lang="en-US" sz="3600" b="1" dirty="0" smtClean="0">
                <a:solidFill>
                  <a:schemeClr val="tx2"/>
                </a:solidFill>
              </a:rPr>
              <a:t>Variety</a:t>
            </a:r>
            <a:endParaRPr lang="en-US" sz="3600" b="1" dirty="0" smtClean="0">
              <a:solidFill>
                <a:schemeClr val="tx2"/>
              </a:solidFill>
            </a:endParaRPr>
          </a:p>
          <a:p>
            <a:pPr marL="857250" lvl="1" indent="-228600"/>
            <a:r>
              <a:rPr lang="en-US" sz="3600" b="1" dirty="0" smtClean="0">
                <a:solidFill>
                  <a:schemeClr val="tx2"/>
                </a:solidFill>
              </a:rPr>
              <a:t>Willingness to Change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0100596" y="113323"/>
            <a:ext cx="1968500" cy="1417782"/>
            <a:chOff x="7023048" y="322118"/>
            <a:chExt cx="4559352" cy="3647482"/>
          </a:xfrm>
        </p:grpSpPr>
        <p:pic>
          <p:nvPicPr>
            <p:cNvPr id="4" name="Content Placeholder 3" descr="Diagram&#10;&#10;Description automatically generated">
              <a:extLst>
                <a:ext uri="{FF2B5EF4-FFF2-40B4-BE49-F238E27FC236}">
                  <a16:creationId xmlns:a16="http://schemas.microsoft.com/office/drawing/2014/main" xmlns="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3048" y="322118"/>
              <a:ext cx="4559352" cy="3647482"/>
            </a:xfrm>
            <a:prstGeom prst="rect">
              <a:avLst/>
            </a:prstGeom>
            <a:noFill/>
          </p:spPr>
        </p:pic>
        <p:sp>
          <p:nvSpPr>
            <p:cNvPr id="6" name="Rounded Rectangle 5"/>
            <p:cNvSpPr/>
            <p:nvPr/>
          </p:nvSpPr>
          <p:spPr>
            <a:xfrm rot="3120000">
              <a:off x="7627750" y="2316357"/>
              <a:ext cx="1456938" cy="457200"/>
            </a:xfrm>
            <a:prstGeom prst="roundRect">
              <a:avLst/>
            </a:prstGeom>
            <a:solidFill>
              <a:srgbClr val="BEC637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 rot="-2520000">
              <a:off x="9499600" y="2485551"/>
              <a:ext cx="1193800" cy="464943"/>
            </a:xfrm>
            <a:prstGeom prst="roundRect">
              <a:avLst/>
            </a:prstGeom>
            <a:solidFill>
              <a:srgbClr val="FF99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3178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618"/>
            <a:ext cx="9814488" cy="1143000"/>
          </a:xfrm>
        </p:spPr>
        <p:txBody>
          <a:bodyPr>
            <a:normAutofit/>
          </a:bodyPr>
          <a:lstStyle/>
          <a:p>
            <a:pPr marL="0" indent="0"/>
            <a:r>
              <a:rPr lang="en-US" b="1" i="1" u="sng" dirty="0"/>
              <a:t>What have we learned</a:t>
            </a:r>
            <a:r>
              <a:rPr lang="en-US" b="1" i="1" u="sng" dirty="0" smtClean="0"/>
              <a:t>?</a:t>
            </a:r>
            <a:endParaRPr lang="en-US" sz="3400" b="1" i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7560"/>
            <a:ext cx="10744200" cy="2773439"/>
          </a:xfrm>
        </p:spPr>
        <p:txBody>
          <a:bodyPr>
            <a:normAutofit/>
          </a:bodyPr>
          <a:lstStyle/>
          <a:p>
            <a:pPr marL="457200" indent="-228600"/>
            <a:r>
              <a:rPr lang="en-US" sz="4400" b="1" dirty="0" smtClean="0"/>
              <a:t>Our Mission Is:  </a:t>
            </a:r>
            <a:endParaRPr lang="en-US" sz="4400" b="1" dirty="0"/>
          </a:p>
          <a:p>
            <a:pPr marL="628650" lvl="1" indent="0">
              <a:buNone/>
            </a:pPr>
            <a:r>
              <a:rPr lang="en-US" sz="4400" b="1" dirty="0" smtClean="0">
                <a:solidFill>
                  <a:schemeClr val="tx2"/>
                </a:solidFill>
              </a:rPr>
              <a:t>Growing a welcoming community </a:t>
            </a:r>
            <a:r>
              <a:rPr lang="en-US" sz="4400" b="1" dirty="0">
                <a:solidFill>
                  <a:schemeClr val="tx2"/>
                </a:solidFill>
              </a:rPr>
              <a:t>of </a:t>
            </a:r>
            <a:r>
              <a:rPr lang="en-US" sz="4400" b="1" dirty="0" smtClean="0">
                <a:solidFill>
                  <a:schemeClr val="tx2"/>
                </a:solidFill>
              </a:rPr>
              <a:t>Christ through faith</a:t>
            </a:r>
            <a:r>
              <a:rPr lang="en-US" sz="4400" b="1" dirty="0">
                <a:solidFill>
                  <a:schemeClr val="tx2"/>
                </a:solidFill>
              </a:rPr>
              <a:t>, </a:t>
            </a:r>
            <a:r>
              <a:rPr lang="en-US" sz="4400" b="1" dirty="0" smtClean="0">
                <a:solidFill>
                  <a:schemeClr val="tx2"/>
                </a:solidFill>
              </a:rPr>
              <a:t>generosity and service.</a:t>
            </a:r>
            <a:endParaRPr lang="en-US" sz="4400" b="1" dirty="0">
              <a:solidFill>
                <a:schemeClr val="tx2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0100596" y="246673"/>
            <a:ext cx="1968500" cy="1417782"/>
            <a:chOff x="7023048" y="322118"/>
            <a:chExt cx="4559352" cy="3647482"/>
          </a:xfrm>
        </p:grpSpPr>
        <p:pic>
          <p:nvPicPr>
            <p:cNvPr id="4" name="Content Placeholder 3" descr="Diagram&#10;&#10;Description automatically generated">
              <a:extLst>
                <a:ext uri="{FF2B5EF4-FFF2-40B4-BE49-F238E27FC236}">
                  <a16:creationId xmlns:a16="http://schemas.microsoft.com/office/drawing/2014/main" xmlns="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3048" y="322118"/>
              <a:ext cx="4559352" cy="3647482"/>
            </a:xfrm>
            <a:prstGeom prst="rect">
              <a:avLst/>
            </a:prstGeom>
            <a:noFill/>
          </p:spPr>
        </p:pic>
        <p:sp>
          <p:nvSpPr>
            <p:cNvPr id="6" name="Rounded Rectangle 5"/>
            <p:cNvSpPr/>
            <p:nvPr/>
          </p:nvSpPr>
          <p:spPr>
            <a:xfrm rot="3120000">
              <a:off x="7627750" y="2316357"/>
              <a:ext cx="1456938" cy="457200"/>
            </a:xfrm>
            <a:prstGeom prst="roundRect">
              <a:avLst/>
            </a:prstGeom>
            <a:solidFill>
              <a:srgbClr val="BEC637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 rot="-2520000">
              <a:off x="9499600" y="2485551"/>
              <a:ext cx="1193800" cy="464943"/>
            </a:xfrm>
            <a:prstGeom prst="roundRect">
              <a:avLst/>
            </a:prstGeom>
            <a:solidFill>
              <a:srgbClr val="FF99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29F7F2DB-E988-384E-B566-6158EBF8EB67}"/>
              </a:ext>
            </a:extLst>
          </p:cNvPr>
          <p:cNvSpPr txBox="1">
            <a:spLocks/>
          </p:cNvSpPr>
          <p:nvPr/>
        </p:nvSpPr>
        <p:spPr>
          <a:xfrm>
            <a:off x="990600" y="4972050"/>
            <a:ext cx="481965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 indent="-228600"/>
            <a:r>
              <a:rPr lang="en-US" sz="2400" b="1" dirty="0">
                <a:solidFill>
                  <a:schemeClr val="tx2"/>
                </a:solidFill>
              </a:rPr>
              <a:t> Community Service / Generosity </a:t>
            </a:r>
          </a:p>
          <a:p>
            <a:pPr marL="228600" lvl="1" indent="-228600"/>
            <a:r>
              <a:rPr lang="en-US" sz="2400" b="1" dirty="0">
                <a:solidFill>
                  <a:schemeClr val="tx2"/>
                </a:solidFill>
              </a:rPr>
              <a:t> Freely Accepting (of all people)</a:t>
            </a:r>
          </a:p>
          <a:p>
            <a:pPr marL="228600" lvl="1" indent="-228600"/>
            <a:r>
              <a:rPr lang="en-US" sz="2400" b="1" dirty="0">
                <a:solidFill>
                  <a:schemeClr val="tx2"/>
                </a:solidFill>
              </a:rPr>
              <a:t> Youth </a:t>
            </a:r>
            <a:r>
              <a:rPr lang="en-US" sz="2400" b="1" dirty="0" smtClean="0">
                <a:solidFill>
                  <a:schemeClr val="tx2"/>
                </a:solidFill>
              </a:rPr>
              <a:t>Support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29F7F2DB-E988-384E-B566-6158EBF8EB67}"/>
              </a:ext>
            </a:extLst>
          </p:cNvPr>
          <p:cNvSpPr txBox="1">
            <a:spLocks/>
          </p:cNvSpPr>
          <p:nvPr/>
        </p:nvSpPr>
        <p:spPr>
          <a:xfrm>
            <a:off x="6724650" y="4972050"/>
            <a:ext cx="4819650" cy="1200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 indent="-228600"/>
            <a:r>
              <a:rPr lang="en-US" sz="2400" b="1" dirty="0" smtClean="0">
                <a:solidFill>
                  <a:schemeClr val="tx2"/>
                </a:solidFill>
              </a:rPr>
              <a:t>Spiritual </a:t>
            </a:r>
            <a:r>
              <a:rPr lang="en-US" sz="2400" b="1" dirty="0">
                <a:solidFill>
                  <a:schemeClr val="tx2"/>
                </a:solidFill>
              </a:rPr>
              <a:t>Accessibility / Variety</a:t>
            </a:r>
          </a:p>
          <a:p>
            <a:pPr marL="228600" lvl="1" indent="-228600"/>
            <a:r>
              <a:rPr lang="en-US" sz="2400" b="1" dirty="0" smtClean="0">
                <a:solidFill>
                  <a:schemeClr val="tx2"/>
                </a:solidFill>
              </a:rPr>
              <a:t> Willingness </a:t>
            </a:r>
            <a:r>
              <a:rPr lang="en-US" sz="2400" b="1" dirty="0">
                <a:solidFill>
                  <a:schemeClr val="tx2"/>
                </a:solidFill>
              </a:rPr>
              <a:t>to Change</a:t>
            </a:r>
          </a:p>
          <a:p>
            <a:pPr marL="228600" indent="-228600">
              <a:buFont typeface="Arial" pitchFamily="34" charset="0"/>
              <a:buNone/>
            </a:pPr>
            <a:endParaRPr lang="en-US" sz="4400" b="1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4448830"/>
            <a:ext cx="26727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>
                <a:solidFill>
                  <a:schemeClr val="tx2"/>
                </a:solidFill>
              </a:rPr>
              <a:t>Our Core </a:t>
            </a:r>
            <a:r>
              <a:rPr lang="en-US" sz="2800" b="1" u="sng" dirty="0" smtClean="0">
                <a:solidFill>
                  <a:schemeClr val="tx2"/>
                </a:solidFill>
              </a:rPr>
              <a:t>Values:</a:t>
            </a:r>
            <a:endParaRPr lang="en-US" sz="2800" b="1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74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618"/>
            <a:ext cx="9814488" cy="1143000"/>
          </a:xfrm>
        </p:spPr>
        <p:txBody>
          <a:bodyPr>
            <a:normAutofit/>
          </a:bodyPr>
          <a:lstStyle/>
          <a:p>
            <a:r>
              <a:rPr lang="en-US" b="1" i="1" u="sng" dirty="0" smtClean="0"/>
              <a:t>Survey SWOT Analysis</a:t>
            </a:r>
            <a:endParaRPr lang="en-US" b="1" u="sng" dirty="0">
              <a:solidFill>
                <a:srgbClr val="FF000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0100596" y="113323"/>
            <a:ext cx="1968500" cy="1417782"/>
            <a:chOff x="7023048" y="322118"/>
            <a:chExt cx="4559352" cy="3647482"/>
          </a:xfrm>
        </p:grpSpPr>
        <p:pic>
          <p:nvPicPr>
            <p:cNvPr id="4" name="Content Placeholder 3" descr="Diagram&#10;&#10;Description automatically generated">
              <a:extLst>
                <a:ext uri="{FF2B5EF4-FFF2-40B4-BE49-F238E27FC236}">
                  <a16:creationId xmlns:a16="http://schemas.microsoft.com/office/drawing/2014/main" xmlns="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3048" y="322118"/>
              <a:ext cx="4559352" cy="3647482"/>
            </a:xfrm>
            <a:prstGeom prst="rect">
              <a:avLst/>
            </a:prstGeom>
            <a:noFill/>
          </p:spPr>
        </p:pic>
        <p:sp>
          <p:nvSpPr>
            <p:cNvPr id="6" name="Rounded Rectangle 5"/>
            <p:cNvSpPr/>
            <p:nvPr/>
          </p:nvSpPr>
          <p:spPr>
            <a:xfrm rot="3120000">
              <a:off x="7627750" y="2316357"/>
              <a:ext cx="1456938" cy="457200"/>
            </a:xfrm>
            <a:prstGeom prst="roundRect">
              <a:avLst/>
            </a:prstGeom>
            <a:solidFill>
              <a:srgbClr val="BEC637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 rot="-2520000">
              <a:off x="9499600" y="2485551"/>
              <a:ext cx="1193800" cy="464943"/>
            </a:xfrm>
            <a:prstGeom prst="roundRect">
              <a:avLst/>
            </a:prstGeom>
            <a:solidFill>
              <a:srgbClr val="FF99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261240"/>
            <a:ext cx="10972800" cy="542531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 smtClean="0"/>
              <a:t>Key Strengths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Diverse </a:t>
            </a:r>
            <a:r>
              <a:rPr lang="en-US" sz="2800" dirty="0"/>
              <a:t>worship </a:t>
            </a:r>
            <a:r>
              <a:rPr lang="en-US" sz="2800" dirty="0" smtClean="0"/>
              <a:t>experiences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Dedicated, generous members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Buildings and grounds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b="1" dirty="0" smtClean="0"/>
              <a:t>Key Weaknesses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Negative effects of pandemic</a:t>
            </a:r>
            <a:endParaRPr lang="en-US" sz="2800" dirty="0"/>
          </a:p>
          <a:p>
            <a:pPr>
              <a:spcBef>
                <a:spcPts val="0"/>
              </a:spcBef>
            </a:pPr>
            <a:r>
              <a:rPr lang="en-US" sz="2800" dirty="0" smtClean="0"/>
              <a:t>Declining: Sunday </a:t>
            </a:r>
            <a:r>
              <a:rPr lang="en-US" sz="2800" dirty="0"/>
              <a:t>s</a:t>
            </a:r>
            <a:r>
              <a:rPr lang="en-US" sz="2800" dirty="0" smtClean="0"/>
              <a:t>chool attendance, new younger families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Building maintenance costs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Minority of members giving Majority of budget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dirty="0" smtClean="0"/>
          </a:p>
          <a:p>
            <a:pPr>
              <a:spcBef>
                <a:spcPts val="0"/>
              </a:spcBef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4590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618"/>
            <a:ext cx="9814488" cy="1143000"/>
          </a:xfrm>
        </p:spPr>
        <p:txBody>
          <a:bodyPr>
            <a:normAutofit/>
          </a:bodyPr>
          <a:lstStyle/>
          <a:p>
            <a:r>
              <a:rPr lang="en-US" b="1" i="1" u="sng" dirty="0" smtClean="0"/>
              <a:t>Survey SWOT Analysis</a:t>
            </a:r>
            <a:endParaRPr lang="en-US" b="1" u="sng" dirty="0">
              <a:solidFill>
                <a:srgbClr val="FF000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0100596" y="113323"/>
            <a:ext cx="1968500" cy="1417782"/>
            <a:chOff x="7023048" y="322118"/>
            <a:chExt cx="4559352" cy="3647482"/>
          </a:xfrm>
        </p:grpSpPr>
        <p:pic>
          <p:nvPicPr>
            <p:cNvPr id="4" name="Content Placeholder 3" descr="Diagram&#10;&#10;Description automatically generated">
              <a:extLst>
                <a:ext uri="{FF2B5EF4-FFF2-40B4-BE49-F238E27FC236}">
                  <a16:creationId xmlns:a16="http://schemas.microsoft.com/office/drawing/2014/main" xmlns="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3048" y="322118"/>
              <a:ext cx="4559352" cy="3647482"/>
            </a:xfrm>
            <a:prstGeom prst="rect">
              <a:avLst/>
            </a:prstGeom>
            <a:noFill/>
          </p:spPr>
        </p:pic>
        <p:sp>
          <p:nvSpPr>
            <p:cNvPr id="6" name="Rounded Rectangle 5"/>
            <p:cNvSpPr/>
            <p:nvPr/>
          </p:nvSpPr>
          <p:spPr>
            <a:xfrm rot="3120000">
              <a:off x="7627750" y="2316357"/>
              <a:ext cx="1456938" cy="457200"/>
            </a:xfrm>
            <a:prstGeom prst="roundRect">
              <a:avLst/>
            </a:prstGeom>
            <a:solidFill>
              <a:srgbClr val="BEC637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 rot="-2520000">
              <a:off x="9499600" y="2485551"/>
              <a:ext cx="1193800" cy="464943"/>
            </a:xfrm>
            <a:prstGeom prst="roundRect">
              <a:avLst/>
            </a:prstGeom>
            <a:solidFill>
              <a:srgbClr val="FF99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261240"/>
            <a:ext cx="10972800" cy="542531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 smtClean="0"/>
              <a:t>Key Opportunities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Community evangelism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Additional building usage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Share building/resources with other churches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b="1" dirty="0" smtClean="0"/>
              <a:t>Key Threats</a:t>
            </a:r>
            <a:endParaRPr lang="en-US" b="1" dirty="0"/>
          </a:p>
          <a:p>
            <a:pPr>
              <a:spcBef>
                <a:spcPts val="0"/>
              </a:spcBef>
            </a:pPr>
            <a:r>
              <a:rPr lang="en-US" sz="2800" dirty="0" smtClean="0"/>
              <a:t>Waning Member engagement</a:t>
            </a:r>
            <a:endParaRPr lang="en-US" sz="2800" dirty="0"/>
          </a:p>
          <a:p>
            <a:pPr>
              <a:spcBef>
                <a:spcPts val="0"/>
              </a:spcBef>
            </a:pPr>
            <a:r>
              <a:rPr lang="en-US" sz="2800" dirty="0" smtClean="0"/>
              <a:t>Church relevance in community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Uncertain Future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dirty="0" smtClean="0"/>
          </a:p>
          <a:p>
            <a:pPr marL="0" indent="0">
              <a:spcBef>
                <a:spcPts val="0"/>
              </a:spcBef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7909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618"/>
            <a:ext cx="9814488" cy="1143000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Next Steps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6140"/>
            <a:ext cx="10744200" cy="5161652"/>
          </a:xfrm>
        </p:spPr>
        <p:txBody>
          <a:bodyPr>
            <a:normAutofit/>
          </a:bodyPr>
          <a:lstStyle/>
          <a:p>
            <a:r>
              <a:rPr lang="en-US" sz="3400" b="1" dirty="0" smtClean="0"/>
              <a:t> </a:t>
            </a:r>
            <a:r>
              <a:rPr lang="en-US" sz="3600" b="1" dirty="0" smtClean="0"/>
              <a:t>September 16-17</a:t>
            </a:r>
          </a:p>
          <a:p>
            <a:pPr lvl="1"/>
            <a:r>
              <a:rPr lang="en-US" sz="3600" dirty="0" smtClean="0"/>
              <a:t>Visioning Team Sessions with Pastor John Holm</a:t>
            </a:r>
            <a:endParaRPr lang="en-US" sz="3600" dirty="0"/>
          </a:p>
          <a:p>
            <a:endParaRPr lang="en-US" sz="1800" dirty="0"/>
          </a:p>
          <a:p>
            <a:r>
              <a:rPr lang="en-US" sz="3600" b="1" dirty="0" smtClean="0"/>
              <a:t>Tuesday October 18 @ 7:00pm</a:t>
            </a:r>
          </a:p>
          <a:p>
            <a:pPr lvl="1"/>
            <a:r>
              <a:rPr lang="en-US" sz="3600" dirty="0" smtClean="0"/>
              <a:t>Congregational Zoom Meeting with Pastor Holm</a:t>
            </a:r>
            <a:endParaRPr lang="en-US" sz="3600" dirty="0"/>
          </a:p>
          <a:p>
            <a:endParaRPr lang="en-US" sz="1800" dirty="0"/>
          </a:p>
          <a:p>
            <a:r>
              <a:rPr lang="en-US" sz="3600" b="1" dirty="0" smtClean="0"/>
              <a:t>January – March 2023</a:t>
            </a:r>
          </a:p>
          <a:p>
            <a:pPr lvl="1"/>
            <a:r>
              <a:rPr lang="en-US" sz="3600" dirty="0"/>
              <a:t>Congregational </a:t>
            </a:r>
            <a:r>
              <a:rPr lang="en-US" sz="3600" dirty="0" smtClean="0"/>
              <a:t>Visioning/Strategy </a:t>
            </a:r>
            <a:r>
              <a:rPr lang="en-US" sz="3600" dirty="0"/>
              <a:t>Sessions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0100596" y="113323"/>
            <a:ext cx="1968500" cy="1417782"/>
            <a:chOff x="7023048" y="322118"/>
            <a:chExt cx="4559352" cy="3647482"/>
          </a:xfrm>
        </p:grpSpPr>
        <p:pic>
          <p:nvPicPr>
            <p:cNvPr id="4" name="Content Placeholder 3" descr="Diagram&#10;&#10;Description automatically generated">
              <a:extLst>
                <a:ext uri="{FF2B5EF4-FFF2-40B4-BE49-F238E27FC236}">
                  <a16:creationId xmlns:a16="http://schemas.microsoft.com/office/drawing/2014/main" xmlns="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3048" y="322118"/>
              <a:ext cx="4559352" cy="3647482"/>
            </a:xfrm>
            <a:prstGeom prst="rect">
              <a:avLst/>
            </a:prstGeom>
            <a:noFill/>
          </p:spPr>
        </p:pic>
        <p:sp>
          <p:nvSpPr>
            <p:cNvPr id="6" name="Rounded Rectangle 5"/>
            <p:cNvSpPr/>
            <p:nvPr/>
          </p:nvSpPr>
          <p:spPr>
            <a:xfrm rot="3120000">
              <a:off x="7627750" y="2316357"/>
              <a:ext cx="1456938" cy="457200"/>
            </a:xfrm>
            <a:prstGeom prst="roundRect">
              <a:avLst/>
            </a:prstGeom>
            <a:solidFill>
              <a:srgbClr val="BEC637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 rot="-2520000">
              <a:off x="9499600" y="2485551"/>
              <a:ext cx="1193800" cy="464943"/>
            </a:xfrm>
            <a:prstGeom prst="roundRect">
              <a:avLst/>
            </a:prstGeom>
            <a:solidFill>
              <a:srgbClr val="FF99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5279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9397</TotalTime>
  <Words>229</Words>
  <Application>Microsoft Office PowerPoint</Application>
  <PresentationFormat>Custom</PresentationFormat>
  <Paragraphs>63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Custom Design</vt:lpstr>
      <vt:lpstr>LCR Visioning  Report to Congregation September 11, 2022</vt:lpstr>
      <vt:lpstr>What We’ve Accomplished</vt:lpstr>
      <vt:lpstr>What have we learned?</vt:lpstr>
      <vt:lpstr>What have we learned?</vt:lpstr>
      <vt:lpstr>Survey SWOT Analysis</vt:lpstr>
      <vt:lpstr>Survey SWOT Analysis</vt:lpstr>
      <vt:lpstr>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Osterhaus</dc:creator>
  <cp:lastModifiedBy>jakenetadmin@yahoo.com</cp:lastModifiedBy>
  <cp:revision>157</cp:revision>
  <cp:lastPrinted>2022-09-07T21:39:02Z</cp:lastPrinted>
  <dcterms:created xsi:type="dcterms:W3CDTF">2021-12-04T12:00:59Z</dcterms:created>
  <dcterms:modified xsi:type="dcterms:W3CDTF">2022-09-10T16:44:20Z</dcterms:modified>
</cp:coreProperties>
</file>